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71" r:id="rId4"/>
    <p:sldId id="266" r:id="rId5"/>
    <p:sldId id="286" r:id="rId6"/>
    <p:sldId id="257" r:id="rId7"/>
    <p:sldId id="274" r:id="rId8"/>
    <p:sldId id="261" r:id="rId9"/>
    <p:sldId id="263" r:id="rId10"/>
    <p:sldId id="283" r:id="rId11"/>
    <p:sldId id="262" r:id="rId12"/>
    <p:sldId id="281" r:id="rId13"/>
    <p:sldId id="275" r:id="rId14"/>
    <p:sldId id="282" r:id="rId15"/>
    <p:sldId id="289" r:id="rId16"/>
    <p:sldId id="287" r:id="rId17"/>
    <p:sldId id="288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E03022A-758C-48A9-80A4-7144427A02C4}">
          <p14:sldIdLst>
            <p14:sldId id="284"/>
            <p14:sldId id="285"/>
            <p14:sldId id="271"/>
            <p14:sldId id="266"/>
            <p14:sldId id="286"/>
            <p14:sldId id="257"/>
            <p14:sldId id="274"/>
            <p14:sldId id="261"/>
            <p14:sldId id="263"/>
            <p14:sldId id="283"/>
            <p14:sldId id="262"/>
            <p14:sldId id="281"/>
            <p14:sldId id="275"/>
            <p14:sldId id="282"/>
            <p14:sldId id="289"/>
            <p14:sldId id="287"/>
            <p14:sldId id="288"/>
          </p14:sldIdLst>
        </p14:section>
        <p14:section name="Section sans titre" id="{94035942-54A8-430A-81EF-1859B981EB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70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86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20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00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763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3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60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79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97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75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14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B74C4-AA85-4AD2-8D8C-31DC97FE5C0D}" type="datetimeFigureOut">
              <a:rPr lang="fr-FR" smtClean="0"/>
              <a:t>22/05/2023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B22E2-28C6-414C-9CB9-20617D2CE2A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06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67495" y="2459932"/>
            <a:ext cx="6892636" cy="1325563"/>
          </a:xfrm>
        </p:spPr>
        <p:txBody>
          <a:bodyPr/>
          <a:lstStyle/>
          <a:p>
            <a:r>
              <a:rPr lang="fr-FR" dirty="0" smtClean="0"/>
              <a:t>L’Intelligence Artificielle ou IA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7954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Apprentissage Automatique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Phase d’apprentissage </a:t>
            </a:r>
          </a:p>
          <a:p>
            <a:r>
              <a:rPr lang="fr-FR" dirty="0" smtClean="0"/>
              <a:t>Phase de décision</a:t>
            </a:r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s’agit d’appliquer un très grand nombre de règles simples sur nos données.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164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9184" y="-38689"/>
            <a:ext cx="10515600" cy="1325563"/>
          </a:xfrm>
        </p:spPr>
        <p:txBody>
          <a:bodyPr/>
          <a:lstStyle/>
          <a:p>
            <a:r>
              <a:rPr lang="fr-FR" dirty="0" smtClean="0"/>
              <a:t>Apprentissage Automatique (Phase d’apprentissage)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19" y="2887319"/>
            <a:ext cx="1610789" cy="161078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19" y="967609"/>
            <a:ext cx="1276739" cy="1276739"/>
          </a:xfrm>
          <a:prstGeom prst="rect">
            <a:avLst/>
          </a:prstGeom>
        </p:spPr>
      </p:pic>
      <p:pic>
        <p:nvPicPr>
          <p:cNvPr id="5122" name="Picture 2" descr="Théorème de Pythagore | Exemple, Cours et Calcul en Lig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12" y="5500173"/>
            <a:ext cx="2130108" cy="127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aramètres Icône Dengrenage Logo Isolé Sur Fond Blanc Vecteurs libres de  droits et plus d'images vectorielles de Rouage - Mécanisme - i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382" y="3077750"/>
            <a:ext cx="1361085" cy="136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/>
          <p:cNvCxnSpPr/>
          <p:nvPr/>
        </p:nvCxnSpPr>
        <p:spPr>
          <a:xfrm>
            <a:off x="2194622" y="3692713"/>
            <a:ext cx="22206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5516865" y="2698969"/>
            <a:ext cx="1" cy="520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5516865" y="4377499"/>
            <a:ext cx="0" cy="7600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6482923" y="3682269"/>
            <a:ext cx="22206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98650" y="4712987"/>
            <a:ext cx="121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Données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4898219" y="2270101"/>
            <a:ext cx="207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Statistiques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4836324" y="5180897"/>
            <a:ext cx="207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Mathématiques 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9186741" y="3359103"/>
            <a:ext cx="175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Eléments caractéristiques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686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9184" y="-38689"/>
            <a:ext cx="10515600" cy="1325563"/>
          </a:xfrm>
        </p:spPr>
        <p:txBody>
          <a:bodyPr/>
          <a:lstStyle/>
          <a:p>
            <a:r>
              <a:rPr lang="fr-FR" dirty="0" smtClean="0"/>
              <a:t>Apprentissage Automatique (Phase de décision)</a:t>
            </a:r>
            <a:endParaRPr lang="fr-FR" dirty="0"/>
          </a:p>
        </p:txBody>
      </p:sp>
      <p:pic>
        <p:nvPicPr>
          <p:cNvPr id="5124" name="Picture 4" descr="Decision icon vector for your web design, logo, infographic, UI.  illustration 7202806 Vector Art at Vecteez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153" y="2140892"/>
            <a:ext cx="2756567" cy="275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aramètres Icône Dengrenage Logo Isolé Sur Fond Blanc Vecteurs libres de  droits et plus d'images vectorielles de Rouage - Mécanisme - i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382" y="3077750"/>
            <a:ext cx="1361085" cy="136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/>
          <p:cNvCxnSpPr/>
          <p:nvPr/>
        </p:nvCxnSpPr>
        <p:spPr>
          <a:xfrm>
            <a:off x="2194622" y="3692713"/>
            <a:ext cx="22206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5516865" y="2698969"/>
            <a:ext cx="1" cy="520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6482923" y="3682269"/>
            <a:ext cx="22206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867382" y="1531256"/>
            <a:ext cx="1708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Eléments caractéristiques trouvés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237885" y="3508047"/>
            <a:ext cx="243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Nouvelle donnée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9084528" y="4897460"/>
            <a:ext cx="253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Décision et classification de la nouvelle donnée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9991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4949" y="0"/>
            <a:ext cx="10515600" cy="1325563"/>
          </a:xfrm>
        </p:spPr>
        <p:txBody>
          <a:bodyPr/>
          <a:lstStyle/>
          <a:p>
            <a:r>
              <a:rPr lang="fr-FR" dirty="0" smtClean="0"/>
              <a:t>Apprentissage Automatique (Phase d’apprentissage)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40" y="1541693"/>
            <a:ext cx="2604717" cy="1667019"/>
          </a:xfrm>
          <a:prstGeom prst="rect">
            <a:avLst/>
          </a:prstGeom>
        </p:spPr>
      </p:pic>
      <p:pic>
        <p:nvPicPr>
          <p:cNvPr id="6146" name="Picture 2" descr="Une étude atteste que si vous parlez à votre chat avec une voix enfantine,  il vous comprend - ladepeche.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0" y="4696168"/>
            <a:ext cx="2544384" cy="143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251" y="3955440"/>
            <a:ext cx="2161607" cy="21616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784" y="1628097"/>
            <a:ext cx="2809874" cy="158102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267067" y="3256802"/>
            <a:ext cx="106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Chien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283052" y="6133673"/>
            <a:ext cx="106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Chien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271055" y="3209120"/>
            <a:ext cx="106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Chat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129864" y="6133673"/>
            <a:ext cx="106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Chat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6846465" y="2887470"/>
            <a:ext cx="5345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Eléments caractéristiques trouvés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Sur les images classifiés « chien », les pixels représentant la truffe est noire.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Sur les images classifiés « chats », les pixels représentant la truffe est rose.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449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4949" y="0"/>
            <a:ext cx="10515600" cy="1325563"/>
          </a:xfrm>
        </p:spPr>
        <p:txBody>
          <a:bodyPr/>
          <a:lstStyle/>
          <a:p>
            <a:r>
              <a:rPr lang="fr-FR" dirty="0" smtClean="0"/>
              <a:t>Apprentissage Automatique (Phase de décision)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40" y="1541693"/>
            <a:ext cx="2604717" cy="1667019"/>
          </a:xfrm>
          <a:prstGeom prst="rect">
            <a:avLst/>
          </a:prstGeom>
        </p:spPr>
      </p:pic>
      <p:pic>
        <p:nvPicPr>
          <p:cNvPr id="6146" name="Picture 2" descr="Une étude atteste que si vous parlez à votre chat avec une voix enfantine,  il vous comprend - ladepeche.f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0" y="4696168"/>
            <a:ext cx="2544384" cy="143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251" y="3955440"/>
            <a:ext cx="2161607" cy="216160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784" y="1628097"/>
            <a:ext cx="2809874" cy="158102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267067" y="3256802"/>
            <a:ext cx="106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Chien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283052" y="6133673"/>
            <a:ext cx="106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Chien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271055" y="3209120"/>
            <a:ext cx="106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Chat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129864" y="6133673"/>
            <a:ext cx="106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Chat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307" y="2146311"/>
            <a:ext cx="5229774" cy="326860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9441194" y="5543650"/>
            <a:ext cx="34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18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Supervisé et non supervisé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Dans les algorithmes d’apprentissage supervisé, les données sont étiquetées.</a:t>
            </a:r>
          </a:p>
          <a:p>
            <a:r>
              <a:rPr lang="fr-FR" dirty="0" smtClean="0"/>
              <a:t>Dans les algorithmes d’apprentissage non supervisé, les données ne sont pas étiquetées.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699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Apprentissage par renforcement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1690688"/>
            <a:ext cx="3117710" cy="4373918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817919"/>
            <a:ext cx="64104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L’agent va effectuer une action sur son environnement.</a:t>
            </a:r>
          </a:p>
          <a:p>
            <a:r>
              <a:rPr lang="fr-FR" dirty="0" smtClean="0"/>
              <a:t>L’état de l’environnement va être modifié.</a:t>
            </a:r>
          </a:p>
          <a:p>
            <a:r>
              <a:rPr lang="fr-FR" dirty="0" smtClean="0"/>
              <a:t>Si l’action a été satisfaisante, l’interpréteur va donner une bonne récompense à l’agent.</a:t>
            </a:r>
            <a:endParaRPr lang="fr-FR" dirty="0"/>
          </a:p>
          <a:p>
            <a:r>
              <a:rPr lang="fr-FR" dirty="0" smtClean="0"/>
              <a:t>L’agent va essayer de maximiser ces récompenses.</a:t>
            </a:r>
          </a:p>
        </p:txBody>
      </p:sp>
    </p:spTree>
    <p:extLst>
      <p:ext uri="{BB962C8B-B14F-4D97-AF65-F5344CB8AC3E}">
        <p14:creationId xmlns:p14="http://schemas.microsoft.com/office/powerpoint/2010/main" val="312200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Apprentissage par renforcement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5666" y="4674958"/>
            <a:ext cx="2841150" cy="177571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999661" y="1690688"/>
            <a:ext cx="1513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Dresseur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4762789" y="6450677"/>
            <a:ext cx="198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« Donnes la patte »</a:t>
            </a:r>
            <a:endParaRPr lang="fr-FR" dirty="0"/>
          </a:p>
        </p:txBody>
      </p:sp>
      <p:cxnSp>
        <p:nvCxnSpPr>
          <p:cNvPr id="10" name="Connecteur en arc 9"/>
          <p:cNvCxnSpPr>
            <a:stCxn id="6" idx="3"/>
            <a:endCxn id="7" idx="3"/>
          </p:cNvCxnSpPr>
          <p:nvPr/>
        </p:nvCxnSpPr>
        <p:spPr>
          <a:xfrm flipH="1" flipV="1">
            <a:off x="6512820" y="1952298"/>
            <a:ext cx="663996" cy="3610520"/>
          </a:xfrm>
          <a:prstGeom prst="curvedConnector3">
            <a:avLst>
              <a:gd name="adj1" fmla="val -3442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rc 10"/>
          <p:cNvCxnSpPr>
            <a:stCxn id="7" idx="1"/>
            <a:endCxn id="6" idx="1"/>
          </p:cNvCxnSpPr>
          <p:nvPr/>
        </p:nvCxnSpPr>
        <p:spPr>
          <a:xfrm rot="10800000" flipV="1">
            <a:off x="4335667" y="1952298"/>
            <a:ext cx="663995" cy="3610520"/>
          </a:xfrm>
          <a:prstGeom prst="curvedConnector3">
            <a:avLst>
              <a:gd name="adj1" fmla="val 13442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Pattes du chien : caractéristiques, soin des blessures - Oore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338" y="3016496"/>
            <a:ext cx="2240735" cy="149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chet gourmand 5 kg de biscuits pour chien os fourré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42" y="2879057"/>
            <a:ext cx="1757002" cy="175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465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ine : grâce à la reconnaissance faciale, un prof sait si ses étudiants  s'ennuient - Le Figaro Etudi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47" y="1334567"/>
            <a:ext cx="76676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011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lesnumeriques.com/optim/produits/36/28793/samsung-gear-vr-2015-sm-322_1bb427813ffd2a02__1200_900__over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879" y="806030"/>
            <a:ext cx="6672755" cy="500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697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29" y="2193925"/>
            <a:ext cx="11374438" cy="20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2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lesmondesnumeriques.net/wp-content/uploads/2019/03/Screen-Shot-2019-03-01-at-11.24.39-AM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45" y="1440555"/>
            <a:ext cx="859155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63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Les robots industriels acteurs d'une révolution à veni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056" name="Picture 8" descr="Après avoir conquis la robotique industrielle, Kuka lorgne du côté des  robots domestiques - Numeram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49" y="737572"/>
            <a:ext cx="7825474" cy="522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03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l’intelligence artificielle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Intelligence ?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Artificielle ?</a:t>
            </a:r>
          </a:p>
        </p:txBody>
      </p:sp>
    </p:spTree>
    <p:extLst>
      <p:ext uri="{BB962C8B-B14F-4D97-AF65-F5344CB8AC3E}">
        <p14:creationId xmlns:p14="http://schemas.microsoft.com/office/powerpoint/2010/main" val="308169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107674"/>
            <a:ext cx="10515600" cy="1325563"/>
          </a:xfrm>
        </p:spPr>
        <p:txBody>
          <a:bodyPr/>
          <a:lstStyle/>
          <a:p>
            <a:r>
              <a:rPr lang="fr-FR" dirty="0" smtClean="0"/>
              <a:t>Origines de l’intelligence artificielle</a:t>
            </a:r>
            <a:endParaRPr lang="fr-FR" dirty="0"/>
          </a:p>
        </p:txBody>
      </p:sp>
      <p:sp>
        <p:nvSpPr>
          <p:cNvPr id="4" name="Flèche droite 3"/>
          <p:cNvSpPr/>
          <p:nvPr/>
        </p:nvSpPr>
        <p:spPr>
          <a:xfrm>
            <a:off x="627483" y="3228118"/>
            <a:ext cx="10937033" cy="1007707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879022" y="3547305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1950</a:t>
            </a:r>
            <a:endParaRPr lang="fr-FR" dirty="0"/>
          </a:p>
        </p:txBody>
      </p:sp>
      <p:pic>
        <p:nvPicPr>
          <p:cNvPr id="4100" name="Picture 4" descr="Alan Turing — Wikipé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95" y="4519156"/>
            <a:ext cx="1552770" cy="211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2159261" y="3547305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1956</a:t>
            </a:r>
            <a:endParaRPr lang="fr-FR" dirty="0"/>
          </a:p>
        </p:txBody>
      </p:sp>
      <p:cxnSp>
        <p:nvCxnSpPr>
          <p:cNvPr id="13" name="Connecteur droit 12"/>
          <p:cNvCxnSpPr/>
          <p:nvPr/>
        </p:nvCxnSpPr>
        <p:spPr>
          <a:xfrm flipH="1">
            <a:off x="2475723" y="3262313"/>
            <a:ext cx="777" cy="2120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1212980" y="4013200"/>
            <a:ext cx="0" cy="5059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Mindy McAdams (not a Dr.) on Twitter: &quot;I've been trying to identify  everyone in this photo from the Dartmouth Summer Research Project on Artificial  Intelligence, 1956. I think I'm correct on 5,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22" y="1277013"/>
            <a:ext cx="3529422" cy="198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7471876" y="3547305"/>
            <a:ext cx="111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1997</a:t>
            </a:r>
            <a:endParaRPr lang="fr-FR" dirty="0"/>
          </a:p>
        </p:txBody>
      </p:sp>
      <p:cxnSp>
        <p:nvCxnSpPr>
          <p:cNvPr id="29" name="Connecteur droit 28"/>
          <p:cNvCxnSpPr/>
          <p:nvPr/>
        </p:nvCxnSpPr>
        <p:spPr>
          <a:xfrm>
            <a:off x="7772400" y="3262313"/>
            <a:ext cx="6220" cy="2120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Le jour où Gary Kasparov a perdu contre Deep Blue - De Nob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886" y="1178390"/>
            <a:ext cx="3707027" cy="208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9551825" y="3547305"/>
            <a:ext cx="1398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Aujourd’hui</a:t>
            </a:r>
            <a:endParaRPr lang="fr-FR" dirty="0"/>
          </a:p>
        </p:txBody>
      </p:sp>
      <p:cxnSp>
        <p:nvCxnSpPr>
          <p:cNvPr id="33" name="Connecteur droit 32"/>
          <p:cNvCxnSpPr/>
          <p:nvPr/>
        </p:nvCxnSpPr>
        <p:spPr>
          <a:xfrm>
            <a:off x="10238597" y="3988045"/>
            <a:ext cx="0" cy="5059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8887991" y="4521886"/>
            <a:ext cx="31553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Puissance de calcul améliorée. Recherche en perception visuelle, compréhension du langage naturel, prise de décision autonome</a:t>
            </a:r>
          </a:p>
        </p:txBody>
      </p:sp>
    </p:spTree>
    <p:extLst>
      <p:ext uri="{BB962C8B-B14F-4D97-AF65-F5344CB8AC3E}">
        <p14:creationId xmlns:p14="http://schemas.microsoft.com/office/powerpoint/2010/main" val="192785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Apprentissage Automatique (ou Machine Learning)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2103121" y="2369127"/>
            <a:ext cx="4978814" cy="348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678720" y="2548024"/>
            <a:ext cx="15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Apprentissage Automatique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499689" y="3215320"/>
            <a:ext cx="1539552" cy="144624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4141284" y="3373251"/>
            <a:ext cx="2548764" cy="219627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560041" y="3584026"/>
            <a:ext cx="15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Apprentissage Supervisé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783387" y="3463379"/>
            <a:ext cx="160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Apprentissage Non Supervisé</a:t>
            </a:r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1631301" y="1791478"/>
            <a:ext cx="9134670" cy="451601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313644" y="2677178"/>
            <a:ext cx="152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Intelligence Artificielle</a:t>
            </a:r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7822277" y="3766242"/>
            <a:ext cx="1893910" cy="138845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8008786" y="4049486"/>
            <a:ext cx="1633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IA symbolique : règles simples explicites</a:t>
            </a:r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4435809" y="4109709"/>
            <a:ext cx="1998141" cy="131850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557711" y="4508362"/>
            <a:ext cx="187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Apprentissage par renforcement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7564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223</Words>
  <Application>Microsoft Office PowerPoint</Application>
  <PresentationFormat>Grand écran</PresentationFormat>
  <Paragraphs>60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L’Intelligence Artificielle ou IA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Qu’est-ce que l’intelligence artificielle ?</vt:lpstr>
      <vt:lpstr>Origines de l’intelligence artificielle</vt:lpstr>
      <vt:lpstr>Apprentissage Automatique (ou Machine Learning)</vt:lpstr>
      <vt:lpstr>Apprentissage Automatique</vt:lpstr>
      <vt:lpstr>Apprentissage Automatique (Phase d’apprentissage)</vt:lpstr>
      <vt:lpstr>Apprentissage Automatique (Phase de décision)</vt:lpstr>
      <vt:lpstr>Apprentissage Automatique (Phase d’apprentissage)</vt:lpstr>
      <vt:lpstr>Apprentissage Automatique (Phase de décision)</vt:lpstr>
      <vt:lpstr>Supervisé et non supervisé</vt:lpstr>
      <vt:lpstr>Apprentissage par renforcement</vt:lpstr>
      <vt:lpstr>Apprentissage par renforcement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Théo Boddaert</dc:creator>
  <cp:lastModifiedBy>Théo Boddaert</cp:lastModifiedBy>
  <cp:revision>36</cp:revision>
  <dcterms:created xsi:type="dcterms:W3CDTF">2023-03-07T08:18:06Z</dcterms:created>
  <dcterms:modified xsi:type="dcterms:W3CDTF">2023-05-22T12:11:09Z</dcterms:modified>
</cp:coreProperties>
</file>